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8" r:id="rId3"/>
    <p:sldId id="370" r:id="rId4"/>
    <p:sldId id="371" r:id="rId5"/>
    <p:sldId id="374" r:id="rId6"/>
    <p:sldId id="372" r:id="rId7"/>
    <p:sldId id="373" r:id="rId8"/>
    <p:sldId id="375" r:id="rId9"/>
    <p:sldId id="378" r:id="rId10"/>
    <p:sldId id="377" r:id="rId11"/>
    <p:sldId id="376" r:id="rId12"/>
    <p:sldId id="379" r:id="rId13"/>
    <p:sldId id="380" r:id="rId14"/>
    <p:sldId id="381" r:id="rId15"/>
    <p:sldId id="383" r:id="rId16"/>
    <p:sldId id="382" r:id="rId17"/>
    <p:sldId id="384" r:id="rId18"/>
    <p:sldId id="385" r:id="rId19"/>
    <p:sldId id="387" r:id="rId20"/>
    <p:sldId id="386" r:id="rId2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C9C0570-8D6A-416F-B709-44015BE8847D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43566FD-FB2F-48CA-8BD4-8B834C4E41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6ED46D6-6C5F-4996-805A-0038672C12AF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52" tIns="49076" rIns="98152" bIns="4907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8152" tIns="49076" rIns="98152" bIns="490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C5E2211C-9E26-4E57-B926-462698F67A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28468D4-8096-4F23-8F68-C156E8DDA056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418941-C8D3-453B-8AA4-317133A29EA6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4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1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544CFFA-BA30-48D4-B98C-D62AB4F0AF63}" type="datetimeFigureOut">
              <a:rPr lang="de-DE"/>
              <a:pPr>
                <a:defRPr/>
              </a:pPr>
              <a:t>19.08.2017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5733766-277D-4EB6-A97B-DBFABEDF4DE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C:\Documents and Settings\esther.muthoni\Local Settings\Temp\Temporary Directory 6 for GDC New Logos.zip\GDC New Logos\GDC New Logo - Aug 20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" b="76"/>
          <a:stretch>
            <a:fillRect/>
          </a:stretch>
        </p:blipFill>
        <p:spPr bwMode="auto">
          <a:xfrm>
            <a:off x="6629400" y="4724400"/>
            <a:ext cx="1992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381000" y="790575"/>
            <a:ext cx="8001000" cy="2105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200" b="1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E8932B1-808B-425B-9470-E507D6A39E2B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6149" name="Picture 7" descr="C:\Documents and Settings\admin\Desktop\charlote\masco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22288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5"/>
          <p:cNvSpPr txBox="1">
            <a:spLocks noChangeArrowheads="1"/>
          </p:cNvSpPr>
          <p:nvPr/>
        </p:nvSpPr>
        <p:spPr bwMode="auto">
          <a:xfrm>
            <a:off x="342900" y="2295525"/>
            <a:ext cx="8077200" cy="1200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4000" b="1" dirty="0" smtClean="0">
                <a:solidFill>
                  <a:schemeClr val="accent1">
                    <a:lumMod val="75000"/>
                  </a:schemeClr>
                </a:solidFill>
              </a:rPr>
              <a:t>UBSUP - DTF project - KENYA</a:t>
            </a:r>
            <a: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altLang="en-U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altLang="en-US" sz="3200" b="1" dirty="0" smtClean="0">
                <a:solidFill>
                  <a:srgbClr val="C00000"/>
                </a:solidFill>
              </a:rPr>
              <a:t>Operation of a Co-composting facility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B76A8F7A-A8E1-4F00-9975-01FF12A62E93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7411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9725"/>
            <a:ext cx="44196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52400"/>
            <a:ext cx="35814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itle 1"/>
          <p:cNvSpPr txBox="1">
            <a:spLocks/>
          </p:cNvSpPr>
          <p:nvPr/>
        </p:nvSpPr>
        <p:spPr bwMode="auto">
          <a:xfrm>
            <a:off x="-1828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Brown waste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174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67075"/>
            <a:ext cx="3575050" cy="268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66E4461-375D-4809-A16A-E187FCDFD55B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8435" name="Title 1"/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Composition of a windrow</a:t>
            </a:r>
            <a:br>
              <a:rPr lang="en-ZA" altLang="en-US" sz="4000"/>
            </a:br>
            <a:r>
              <a:rPr lang="en-ZA" altLang="en-US" sz="3200" i="1"/>
              <a:t>User’s guide page 7 and 8</a:t>
            </a:r>
          </a:p>
        </p:txBody>
      </p:sp>
      <p:pic>
        <p:nvPicPr>
          <p:cNvPr id="1843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01775"/>
            <a:ext cx="5468938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791200" y="2743200"/>
            <a:ext cx="2895600" cy="1354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b="1" dirty="0"/>
              <a:t>Consecutive layers:</a:t>
            </a:r>
            <a:endParaRPr lang="en-ZA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en-ZA" sz="1600" dirty="0"/>
              <a:t>UDDT matter and screening residue (2 cm)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ZA" sz="1600" dirty="0"/>
              <a:t>Brown waste (10 cm)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ZA" sz="1600" dirty="0"/>
              <a:t>Green waste (5 cm)</a:t>
            </a:r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5791200" y="1639888"/>
            <a:ext cx="28956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Dimension: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600">
                <a:latin typeface="Arial" panose="020B0604020202020204" pitchFamily="34" charset="0"/>
              </a:rPr>
              <a:t>Length: 3m ; Width: 2.5m ; Height: 1.6m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28800" y="4957763"/>
            <a:ext cx="7010400" cy="862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b="1" dirty="0"/>
              <a:t>Ideal combination to be determined by YOU </a:t>
            </a:r>
            <a:r>
              <a:rPr lang="en-ZA" dirty="0"/>
              <a:t>(trials and errors)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sz="1600" dirty="0"/>
              <a:t>Too wet: add more brown waste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sz="1600" dirty="0"/>
              <a:t>Too dry: add more green waste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69E4E1A-2E75-4CC9-83EC-AE2F9C84A473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9459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288" y="228600"/>
            <a:ext cx="4114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9400"/>
            <a:ext cx="3860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itle 1"/>
          <p:cNvSpPr txBox="1">
            <a:spLocks/>
          </p:cNvSpPr>
          <p:nvPr/>
        </p:nvSpPr>
        <p:spPr bwMode="auto">
          <a:xfrm>
            <a:off x="0" y="381000"/>
            <a:ext cx="4038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Windrow layers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FFE43E21-10C0-4613-8724-C023C8FA8B38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483" name="Title 1"/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Windrow turning</a:t>
            </a:r>
            <a:br>
              <a:rPr lang="en-ZA" altLang="en-US" sz="4000"/>
            </a:br>
            <a:r>
              <a:rPr lang="en-ZA" altLang="en-US" sz="3200" i="1"/>
              <a:t>User’s guide page 9 and 10</a:t>
            </a:r>
          </a:p>
        </p:txBody>
      </p:sp>
      <p:pic>
        <p:nvPicPr>
          <p:cNvPr id="2048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41425"/>
            <a:ext cx="434340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7"/>
          <p:cNvSpPr txBox="1">
            <a:spLocks noChangeArrowheads="1"/>
          </p:cNvSpPr>
          <p:nvPr/>
        </p:nvSpPr>
        <p:spPr bwMode="auto">
          <a:xfrm>
            <a:off x="76200" y="1522413"/>
            <a:ext cx="40925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Co-composting process: 3 months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Turning </a:t>
            </a: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 Air supply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20486" name="Picture 2" descr="https://lh4.googleusercontent.com/eyb_0qk217YwADgz0Q9iQH90OhMUS2joBks-skDdgpU6-X7YKMqrb58se7QTDyJpZBuRudEUPtr5RomO9ZJJ1WK1OCatbaHeB3nWOxAq8fTzvA1ZPBKiGry8Kb9Pc1PIP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88" b="-336"/>
          <a:stretch>
            <a:fillRect/>
          </a:stretch>
        </p:blipFill>
        <p:spPr bwMode="auto">
          <a:xfrm>
            <a:off x="98425" y="2960688"/>
            <a:ext cx="533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5800" y="2720975"/>
            <a:ext cx="35052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sym typeface="Wingdings" panose="05000000000000000000" pitchFamily="2" charset="2"/>
              </a:rPr>
              <a:t>Favour growth of micro-organism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dirty="0">
                <a:sym typeface="Wingdings" panose="05000000000000000000" pitchFamily="2" charset="2"/>
              </a:rPr>
              <a:t>Prevent odours</a:t>
            </a:r>
            <a:endParaRPr lang="en-ZA" dirty="0"/>
          </a:p>
          <a:p>
            <a:pPr>
              <a:defRPr/>
            </a:pPr>
            <a:endParaRPr lang="en-ZA" dirty="0"/>
          </a:p>
        </p:txBody>
      </p:sp>
      <p:sp>
        <p:nvSpPr>
          <p:cNvPr id="20488" name="TextBox 10"/>
          <p:cNvSpPr txBox="1">
            <a:spLocks noChangeArrowheads="1"/>
          </p:cNvSpPr>
          <p:nvPr/>
        </p:nvSpPr>
        <p:spPr bwMode="auto">
          <a:xfrm>
            <a:off x="98425" y="4017963"/>
            <a:ext cx="42449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Turning schedule to be determined by YOU (trial and errors)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Recommendation: 3 to 6 turnings in total</a:t>
            </a: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1A089A2D-59FF-4D36-9EFF-383FF1617970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1507" name="Title 1"/>
          <p:cNvSpPr txBox="1">
            <a:spLocks/>
          </p:cNvSpPr>
          <p:nvPr/>
        </p:nvSpPr>
        <p:spPr bwMode="auto">
          <a:xfrm>
            <a:off x="2438400" y="65088"/>
            <a:ext cx="4038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Windrow turning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2150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1284288"/>
            <a:ext cx="707707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EEA272E-3019-470B-AE88-3AA57A402C0F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2531" name="Title 1"/>
          <p:cNvSpPr txBox="1">
            <a:spLocks/>
          </p:cNvSpPr>
          <p:nvPr/>
        </p:nvSpPr>
        <p:spPr bwMode="auto">
          <a:xfrm>
            <a:off x="-133350" y="10318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Evolution of a windrow: moisture and temperature</a:t>
            </a:r>
            <a:r>
              <a:rPr lang="en-ZA" altLang="en-US" sz="4000"/>
              <a:t/>
            </a:r>
            <a:br>
              <a:rPr lang="en-ZA" altLang="en-US" sz="4000"/>
            </a:br>
            <a:r>
              <a:rPr lang="en-ZA" altLang="en-US" sz="2400" i="1"/>
              <a:t>User’s guide page 11 and 13</a:t>
            </a:r>
          </a:p>
        </p:txBody>
      </p:sp>
      <p:sp>
        <p:nvSpPr>
          <p:cNvPr id="22532" name="Title 1"/>
          <p:cNvSpPr txBox="1">
            <a:spLocks/>
          </p:cNvSpPr>
          <p:nvPr/>
        </p:nvSpPr>
        <p:spPr bwMode="auto">
          <a:xfrm>
            <a:off x="192088" y="3121025"/>
            <a:ext cx="18970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400" b="1">
                <a:latin typeface="Arial" panose="020B0604020202020204" pitchFamily="34" charset="0"/>
              </a:rPr>
              <a:t>Moisture content </a:t>
            </a:r>
            <a:r>
              <a:rPr lang="en-ZA" altLang="en-US" sz="1400">
                <a:latin typeface="Arial" panose="020B0604020202020204" pitchFamily="34" charset="0"/>
              </a:rPr>
              <a:t>between 40 to 60% all throughout</a:t>
            </a:r>
            <a:r>
              <a:rPr lang="en-ZA" altLang="en-US" sz="1600">
                <a:latin typeface="Arial" panose="020B0604020202020204" pitchFamily="34" charset="0"/>
              </a:rPr>
              <a:t> </a:t>
            </a:r>
            <a:endParaRPr lang="en-ZA" altLang="en-US" sz="1600" i="1">
              <a:latin typeface="Arial" panose="020B0604020202020204" pitchFamily="34" charset="0"/>
            </a:endParaRPr>
          </a:p>
        </p:txBody>
      </p:sp>
      <p:pic>
        <p:nvPicPr>
          <p:cNvPr id="2253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2413"/>
            <a:ext cx="2047875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17"/>
          <a:stretch>
            <a:fillRect/>
          </a:stretch>
        </p:blipFill>
        <p:spPr bwMode="auto">
          <a:xfrm>
            <a:off x="2378075" y="1462088"/>
            <a:ext cx="6308725" cy="343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854200" y="5113338"/>
            <a:ext cx="6832600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n-Z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Temperature </a:t>
            </a:r>
            <a:r>
              <a:rPr lang="en-ZA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 not </a:t>
            </a:r>
            <a:r>
              <a:rPr lang="en-ZA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exceed 70</a:t>
            </a:r>
            <a:r>
              <a:rPr lang="en-ZA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°C because it prevents microbiological activities.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ZA" sz="1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Week 0 to 1: </a:t>
            </a:r>
            <a:r>
              <a:rPr lang="en-ZA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around 65°C  favour rapid composting and kill weed seeds, insect larvae and pathogens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ZA" sz="1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Week 1 to 7</a:t>
            </a:r>
            <a:r>
              <a:rPr lang="en-ZA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gradual decrease from 65°C</a:t>
            </a:r>
            <a:r>
              <a:rPr lang="en-ZA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ZA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 ambient temperature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en-ZA" sz="1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Week 7 to 12</a:t>
            </a:r>
            <a:r>
              <a:rPr lang="en-ZA" sz="1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stabilization at ambient temperature</a:t>
            </a:r>
          </a:p>
          <a:p>
            <a:pPr algn="l">
              <a:defRPr/>
            </a:pPr>
            <a:endParaRPr lang="en-ZA" sz="14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en-ZA" sz="1400" dirty="0" smtClean="0">
              <a:sym typeface="Wingdings" panose="05000000000000000000" pitchFamily="2" charset="2"/>
            </a:endParaRPr>
          </a:p>
          <a:p>
            <a:pPr>
              <a:defRPr/>
            </a:pPr>
            <a:endParaRPr lang="en-ZA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112EFF9F-DBC6-4EB7-AF76-539FFD030F7D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3555" name="Title 1"/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Maturation process</a:t>
            </a:r>
            <a:br>
              <a:rPr lang="en-ZA" altLang="en-US" sz="4000"/>
            </a:br>
            <a:r>
              <a:rPr lang="en-ZA" altLang="en-US" sz="3200" i="1"/>
              <a:t>User’s guide page 14</a:t>
            </a:r>
          </a:p>
        </p:txBody>
      </p:sp>
      <p:pic>
        <p:nvPicPr>
          <p:cNvPr id="2355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013" y="1295400"/>
            <a:ext cx="4210050" cy="470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Box 7"/>
          <p:cNvSpPr txBox="1">
            <a:spLocks noChangeArrowheads="1"/>
          </p:cNvSpPr>
          <p:nvPr/>
        </p:nvSpPr>
        <p:spPr bwMode="auto">
          <a:xfrm>
            <a:off x="287338" y="2286000"/>
            <a:ext cx="3505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Last turning: day 50</a:t>
            </a:r>
            <a:r>
              <a:rPr lang="en-ZA" altLang="en-US" sz="1800" baseline="30000">
                <a:latin typeface="Arial" panose="020B0604020202020204" pitchFamily="34" charset="0"/>
              </a:rPr>
              <a:t>th</a:t>
            </a:r>
            <a:r>
              <a:rPr lang="en-ZA" altLang="en-US" sz="180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Colour </a:t>
            </a: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 Dark brown (soil like)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Temperature  below 50</a:t>
            </a:r>
            <a:r>
              <a:rPr lang="en-ZA" altLang="en-US" sz="1800">
                <a:sym typeface="Wingdings" panose="05000000000000000000" pitchFamily="2" charset="2"/>
              </a:rPr>
              <a:t>°</a:t>
            </a: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C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  <a:sym typeface="Wingdings" panose="05000000000000000000" pitchFamily="2" charset="2"/>
              </a:rPr>
              <a:t>Small insects and fungus (white stains) necessary to break down complex organic material</a:t>
            </a:r>
            <a:endParaRPr lang="en-ZA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6CBF56F8-E74C-4310-9235-BCD0F11FEB8A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4579" name="Title 1"/>
          <p:cNvSpPr txBox="1">
            <a:spLocks/>
          </p:cNvSpPr>
          <p:nvPr/>
        </p:nvSpPr>
        <p:spPr bwMode="auto">
          <a:xfrm>
            <a:off x="1828800" y="585788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Mature compost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24580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5715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5" b="47"/>
          <a:stretch>
            <a:fillRect/>
          </a:stretch>
        </p:blipFill>
        <p:spPr bwMode="auto">
          <a:xfrm>
            <a:off x="0" y="171450"/>
            <a:ext cx="3821113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A0A5154-F0C8-4B6C-88D6-C534E521FB3E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5603" name="Title 1"/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Screening / storage and bagging</a:t>
            </a:r>
            <a:br>
              <a:rPr lang="en-ZA" altLang="en-US" sz="4000"/>
            </a:br>
            <a:r>
              <a:rPr lang="en-ZA" altLang="en-US" sz="3200" i="1"/>
              <a:t>User’s guide page 15</a:t>
            </a:r>
          </a:p>
        </p:txBody>
      </p:sp>
      <p:pic>
        <p:nvPicPr>
          <p:cNvPr id="2560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1293813"/>
            <a:ext cx="4078288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650" y="3638550"/>
            <a:ext cx="4267200" cy="22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TextBox 8"/>
          <p:cNvSpPr txBox="1">
            <a:spLocks noChangeArrowheads="1"/>
          </p:cNvSpPr>
          <p:nvPr/>
        </p:nvSpPr>
        <p:spPr bwMode="auto">
          <a:xfrm>
            <a:off x="4648200" y="1447800"/>
            <a:ext cx="3429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Mature compost is screened onto the sieve (5 to 10mm mesh size)</a:t>
            </a:r>
          </a:p>
        </p:txBody>
      </p:sp>
      <p:sp>
        <p:nvSpPr>
          <p:cNvPr id="25607" name="TextBox 9"/>
          <p:cNvSpPr txBox="1">
            <a:spLocks noChangeArrowheads="1"/>
          </p:cNvSpPr>
          <p:nvPr/>
        </p:nvSpPr>
        <p:spPr bwMode="auto">
          <a:xfrm>
            <a:off x="196850" y="3778250"/>
            <a:ext cx="4114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Fine compost is stored in bulks or bags before selling.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Compost cannot be stored in bags more than 1 year (risk of dry-out)</a:t>
            </a:r>
          </a:p>
        </p:txBody>
      </p:sp>
      <p:sp>
        <p:nvSpPr>
          <p:cNvPr id="25608" name="TextBox 10"/>
          <p:cNvSpPr txBox="1">
            <a:spLocks noChangeArrowheads="1"/>
          </p:cNvSpPr>
          <p:nvPr/>
        </p:nvSpPr>
        <p:spPr bwMode="auto">
          <a:xfrm>
            <a:off x="4694238" y="2554288"/>
            <a:ext cx="342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Screening residue used to make a new windrow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78506D40-5FFE-49D5-A6FD-2AD8DA6F76E6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6627" name="Title 1"/>
          <p:cNvSpPr txBox="1">
            <a:spLocks/>
          </p:cNvSpPr>
          <p:nvPr/>
        </p:nvSpPr>
        <p:spPr bwMode="auto">
          <a:xfrm>
            <a:off x="1963738" y="301625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Screening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26628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347788"/>
            <a:ext cx="632460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31763"/>
            <a:ext cx="3657600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BB0B0E1-97CB-4FC2-8C72-0413AFDD455E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819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5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1A61BEE1-9A7C-4F65-978C-E4B4CF27B090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7651" name="Title 1"/>
          <p:cNvSpPr txBox="1">
            <a:spLocks/>
          </p:cNvSpPr>
          <p:nvPr/>
        </p:nvSpPr>
        <p:spPr bwMode="auto">
          <a:xfrm>
            <a:off x="1963738" y="301625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Bagging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27652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08163"/>
            <a:ext cx="6473825" cy="428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1625"/>
            <a:ext cx="3570288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66CC5C2-F904-46BD-8010-D8EE01953FF0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024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0"/>
            <a:ext cx="4648200" cy="605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1"/>
          <p:cNvSpPr txBox="1">
            <a:spLocks/>
          </p:cNvSpPr>
          <p:nvPr/>
        </p:nvSpPr>
        <p:spPr bwMode="auto">
          <a:xfrm>
            <a:off x="-2133600" y="2133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Keywords</a:t>
            </a:r>
            <a:br>
              <a:rPr lang="en-ZA" altLang="en-US" sz="4000"/>
            </a:br>
            <a:r>
              <a:rPr lang="en-ZA" altLang="en-US" sz="3200" i="1"/>
              <a:t>User’s guide page 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ZA" altLang="en-US" sz="4000" smtClean="0"/>
              <a:t>Co-composting shed</a:t>
            </a:r>
            <a:br>
              <a:rPr lang="en-ZA" altLang="en-US" sz="4000" smtClean="0"/>
            </a:br>
            <a:r>
              <a:rPr lang="en-ZA" altLang="en-US" sz="3200" i="1" smtClean="0"/>
              <a:t>User’s guide page 4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FFF0D619-BD0C-4230-BE2E-C408C984FC51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126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436562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76800" y="2133600"/>
            <a:ext cx="3352800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ZA" dirty="0"/>
              <a:t>3 Areas of 2 chambers each:</a:t>
            </a:r>
          </a:p>
          <a:p>
            <a:pPr>
              <a:defRPr/>
            </a:pPr>
            <a:endParaRPr lang="en-ZA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b="1" dirty="0"/>
              <a:t>Area 1: </a:t>
            </a:r>
            <a:r>
              <a:rPr lang="en-ZA" dirty="0"/>
              <a:t>offload and storage of raw material (waste and UDDT waste) and storage of mature compost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b="1" dirty="0"/>
              <a:t>Area 2 and 3: </a:t>
            </a:r>
            <a:r>
              <a:rPr lang="en-ZA" dirty="0"/>
              <a:t>co-composting process. 2 windrows maximum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-90488" y="3200400"/>
            <a:ext cx="2376488" cy="1371600"/>
          </a:xfrm>
        </p:spPr>
        <p:txBody>
          <a:bodyPr/>
          <a:lstStyle/>
          <a:p>
            <a:r>
              <a:rPr lang="en-ZA" altLang="en-US" sz="2400" smtClean="0"/>
              <a:t>Co-composting shed in Oloolaiser</a:t>
            </a:r>
          </a:p>
        </p:txBody>
      </p:sp>
      <p:pic>
        <p:nvPicPr>
          <p:cNvPr id="12291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71438"/>
            <a:ext cx="4156075" cy="2338387"/>
          </a:xfrm>
        </p:spPr>
      </p:pic>
      <p:sp>
        <p:nvSpPr>
          <p:cNvPr id="1229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45B931B8-23D7-4808-89B4-263B59DAAA18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2293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13025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763" y="184150"/>
            <a:ext cx="3602037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04850" y="228600"/>
            <a:ext cx="6686550" cy="914400"/>
          </a:xfrm>
        </p:spPr>
        <p:txBody>
          <a:bodyPr/>
          <a:lstStyle/>
          <a:p>
            <a:r>
              <a:rPr lang="en-ZA" altLang="en-US" sz="2800" smtClean="0"/>
              <a:t>Co-composting shed in Benin (West Africa)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79D463B1-5446-4F13-AFA6-6B7F8C3B6A16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331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31623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1295400"/>
            <a:ext cx="5156200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134D2E5-E409-48D9-857A-12DAE4CECC22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Material for co-composting</a:t>
            </a:r>
            <a:br>
              <a:rPr lang="en-ZA" altLang="en-US" sz="4000"/>
            </a:br>
            <a:r>
              <a:rPr lang="en-ZA" altLang="en-US" sz="3200" i="1"/>
              <a:t>User’s guide page 5 and 6</a:t>
            </a:r>
          </a:p>
        </p:txBody>
      </p:sp>
      <p:pic>
        <p:nvPicPr>
          <p:cNvPr id="14340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"/>
          <a:stretch>
            <a:fillRect/>
          </a:stretch>
        </p:blipFill>
        <p:spPr bwMode="auto">
          <a:xfrm>
            <a:off x="304800" y="1746250"/>
            <a:ext cx="39624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720850"/>
            <a:ext cx="3683000" cy="44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9"/>
          <p:cNvSpPr txBox="1">
            <a:spLocks noChangeArrowheads="1"/>
          </p:cNvSpPr>
          <p:nvPr/>
        </p:nvSpPr>
        <p:spPr bwMode="auto">
          <a:xfrm>
            <a:off x="1828800" y="1289050"/>
            <a:ext cx="1123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b="1">
                <a:solidFill>
                  <a:srgbClr val="187223"/>
                </a:solidFill>
                <a:latin typeface="Arial" panose="020B0604020202020204" pitchFamily="34" charset="0"/>
              </a:rPr>
              <a:t>YES</a:t>
            </a:r>
          </a:p>
        </p:txBody>
      </p:sp>
      <p:sp>
        <p:nvSpPr>
          <p:cNvPr id="14343" name="TextBox 10"/>
          <p:cNvSpPr txBox="1">
            <a:spLocks noChangeArrowheads="1"/>
          </p:cNvSpPr>
          <p:nvPr/>
        </p:nvSpPr>
        <p:spPr bwMode="auto">
          <a:xfrm>
            <a:off x="6248400" y="1265238"/>
            <a:ext cx="11239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b="1">
                <a:solidFill>
                  <a:srgbClr val="FF0000"/>
                </a:solidFill>
                <a:latin typeface="Arial" panose="020B0604020202020204" pitchFamily="34" charset="0"/>
              </a:rPr>
              <a:t>NO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57E6BFB8-54EC-42BE-AC43-4596287B4470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5363" name="Title 1"/>
          <p:cNvSpPr txBox="1">
            <a:spLocks/>
          </p:cNvSpPr>
          <p:nvPr/>
        </p:nvSpPr>
        <p:spPr bwMode="auto">
          <a:xfrm>
            <a:off x="3048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4000"/>
              <a:t>Composition of a windrow</a:t>
            </a:r>
            <a:br>
              <a:rPr lang="en-ZA" altLang="en-US" sz="4000"/>
            </a:br>
            <a:r>
              <a:rPr lang="en-ZA" altLang="en-US" sz="3200" i="1"/>
              <a:t>User’s guide page 7 and 8</a:t>
            </a:r>
          </a:p>
        </p:txBody>
      </p:sp>
      <p:pic>
        <p:nvPicPr>
          <p:cNvPr id="1536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838" y="1295400"/>
            <a:ext cx="4881562" cy="475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304800" y="2209800"/>
            <a:ext cx="3124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N = Nitrogen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C = Carbon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1800">
                <a:latin typeface="Arial" panose="020B0604020202020204" pitchFamily="34" charset="0"/>
              </a:rPr>
              <a:t>Nitrogen and Carbon is food for micro-organisms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D8280E8-FA70-4536-9ED1-52660CDBB6FD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1638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35138"/>
            <a:ext cx="43434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0" y="228600"/>
            <a:ext cx="396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itle 1"/>
          <p:cNvSpPr txBox="1">
            <a:spLocks/>
          </p:cNvSpPr>
          <p:nvPr/>
        </p:nvSpPr>
        <p:spPr bwMode="auto">
          <a:xfrm>
            <a:off x="-1981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ZA" altLang="en-US" sz="3200"/>
              <a:t>Green waste</a:t>
            </a:r>
            <a:br>
              <a:rPr lang="en-ZA" altLang="en-US" sz="3200"/>
            </a:br>
            <a:r>
              <a:rPr lang="en-ZA" altLang="en-US" sz="2400" i="1"/>
              <a:t>Co-composting project in Benin</a:t>
            </a:r>
          </a:p>
        </p:txBody>
      </p:sp>
      <p:pic>
        <p:nvPicPr>
          <p:cNvPr id="16390" name="Picture 2" descr="Résultat de recherche d'images pour &quot;biodegradable waste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0" y="3348038"/>
            <a:ext cx="39624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8959</TotalTime>
  <Words>375</Words>
  <Application>Microsoft Office PowerPoint</Application>
  <PresentationFormat>On-screen Show (4:3)</PresentationFormat>
  <Paragraphs>88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 Light</vt:lpstr>
      <vt:lpstr>Calibri</vt:lpstr>
      <vt:lpstr>Wingdings</vt:lpstr>
      <vt:lpstr>1_Office Theme</vt:lpstr>
      <vt:lpstr> </vt:lpstr>
      <vt:lpstr>PowerPoint Presentation</vt:lpstr>
      <vt:lpstr>PowerPoint Presentation</vt:lpstr>
      <vt:lpstr>Co-composting shed User’s guide page 4</vt:lpstr>
      <vt:lpstr>Co-composting shed in Oloolaiser</vt:lpstr>
      <vt:lpstr>Co-composting shed in Benin (West Africa)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545</cp:revision>
  <cp:lastPrinted>2012-07-20T13:18:10Z</cp:lastPrinted>
  <dcterms:created xsi:type="dcterms:W3CDTF">2011-07-26T11:49:09Z</dcterms:created>
  <dcterms:modified xsi:type="dcterms:W3CDTF">2017-08-19T01:04:50Z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000800180e0000000000010271a00207f4000400038000</vt:lpwstr>
  </property>
</Properties>
</file>